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8" r:id="rId3"/>
    <p:sldId id="257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9855" autoAdjust="0"/>
  </p:normalViewPr>
  <p:slideViewPr>
    <p:cSldViewPr>
      <p:cViewPr>
        <p:scale>
          <a:sx n="97" d="100"/>
          <a:sy n="97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CDB6F-9360-4AC5-A1A4-B746F8B27D7E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8AF62-0413-459D-A055-9BD345497D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9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AF62-0413-459D-A055-9BD345497D1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45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Caption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4864"/>
            <a:ext cx="5111750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7" y="2204864"/>
            <a:ext cx="3024336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3024336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63888" y="1700808"/>
            <a:ext cx="511256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5338936" cy="42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844825"/>
            <a:ext cx="2746648" cy="4248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Picture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5338936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700809"/>
            <a:ext cx="2746648" cy="4392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5328592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341209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1772815"/>
            <a:ext cx="8064896" cy="3888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064896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Caption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536" y="2132856"/>
            <a:ext cx="8352928" cy="3528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666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5733256"/>
            <a:ext cx="8352928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5536" y="1700808"/>
            <a:ext cx="8352928" cy="43204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19661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7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696744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9526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421038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080120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95536" y="1700808"/>
            <a:ext cx="4038600" cy="43819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6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700807"/>
            <a:ext cx="4040188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97CA41E8-ABA4-4C5B-81A5-5CD889FC8C0C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1F9B14-DC0F-440A-A27F-2E74A0D10DC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5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95536" y="1700807"/>
            <a:ext cx="8280920" cy="4740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subheading styles</a:t>
            </a:r>
          </a:p>
        </p:txBody>
      </p:sp>
    </p:spTree>
    <p:extLst>
      <p:ext uri="{BB962C8B-B14F-4D97-AF65-F5344CB8AC3E}">
        <p14:creationId xmlns:p14="http://schemas.microsoft.com/office/powerpoint/2010/main" val="2705533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3069977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012ADEB9-B943-4968-ADF2-270CE1983704}" type="datetimeFigureOut">
              <a:rPr lang="en-GB" smtClean="0"/>
              <a:pPr/>
              <a:t>23/07/2014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BFDA7189-44D3-4817-8EA2-FAB78B864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D52B1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04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6" y="0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" y="9665"/>
            <a:ext cx="9135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0" r:id="rId2"/>
    <p:sldLayoutId id="2147483670" r:id="rId3"/>
    <p:sldLayoutId id="2147483671" r:id="rId4"/>
    <p:sldLayoutId id="2147483673" r:id="rId5"/>
    <p:sldLayoutId id="2147483681" r:id="rId6"/>
    <p:sldLayoutId id="2147483675" r:id="rId7"/>
    <p:sldLayoutId id="2147483682" r:id="rId8"/>
    <p:sldLayoutId id="2147483679" r:id="rId9"/>
    <p:sldLayoutId id="2147483683" r:id="rId10"/>
    <p:sldLayoutId id="2147483677" r:id="rId11"/>
    <p:sldLayoutId id="2147483684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umbox.ac.uk/2905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Effective </a:t>
            </a:r>
            <a:r>
              <a:rPr lang="en-GB" b="1" dirty="0"/>
              <a:t>transition </a:t>
            </a:r>
            <a:r>
              <a:rPr lang="en-GB" b="1" dirty="0" smtClean="0"/>
              <a:t>in language learning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Olga Gomez-Cash</a:t>
            </a:r>
            <a:endParaRPr lang="en-GB" dirty="0"/>
          </a:p>
        </p:txBody>
      </p:sp>
      <p:pic>
        <p:nvPicPr>
          <p:cNvPr id="1026" name="Picture 2" descr="Department of European Languages and Cul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63" y="188641"/>
            <a:ext cx="353091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6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3849291"/>
          </a:xfrm>
        </p:spPr>
        <p:txBody>
          <a:bodyPr/>
          <a:lstStyle/>
          <a:p>
            <a:r>
              <a:rPr lang="en-GB" dirty="0" smtClean="0"/>
              <a:t>e.g. via invited speakers – both ways</a:t>
            </a:r>
          </a:p>
          <a:p>
            <a:pPr lvl="1"/>
            <a:r>
              <a:rPr lang="en-GB" dirty="0" smtClean="0"/>
              <a:t>Understanding of prior experience of students </a:t>
            </a:r>
          </a:p>
          <a:p>
            <a:pPr lvl="1"/>
            <a:r>
              <a:rPr lang="en-GB" smtClean="0"/>
              <a:t>Understanding/Engaging </a:t>
            </a:r>
            <a:r>
              <a:rPr lang="en-GB" dirty="0" smtClean="0"/>
              <a:t>in reshaping of A levels and GCSEs</a:t>
            </a:r>
          </a:p>
          <a:p>
            <a:pPr lvl="1"/>
            <a:r>
              <a:rPr lang="en-GB" dirty="0" smtClean="0"/>
              <a:t>Build on ‘issues’ for transition in language learning: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teaching of target </a:t>
            </a:r>
            <a:r>
              <a:rPr lang="en-GB" dirty="0"/>
              <a:t>language </a:t>
            </a:r>
            <a:r>
              <a:rPr lang="en-GB" dirty="0" smtClean="0"/>
              <a:t>/grammatical </a:t>
            </a:r>
            <a:r>
              <a:rPr lang="en-GB" dirty="0"/>
              <a:t>structures </a:t>
            </a:r>
            <a:endParaRPr lang="en-GB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use of authentic materials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target </a:t>
            </a:r>
            <a:r>
              <a:rPr lang="en-GB" dirty="0"/>
              <a:t>language related cultural </a:t>
            </a:r>
            <a:r>
              <a:rPr lang="en-GB" dirty="0" smtClean="0"/>
              <a:t>content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 smtClean="0"/>
              <a:t>Information literacy/critical writing in English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6768752" cy="648072"/>
          </a:xfrm>
        </p:spPr>
        <p:txBody>
          <a:bodyPr/>
          <a:lstStyle/>
          <a:p>
            <a:pPr lvl="0"/>
            <a:r>
              <a:rPr lang="en-GB" dirty="0" smtClean="0"/>
              <a:t>Effective transition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95536" y="836712"/>
            <a:ext cx="8280920" cy="864096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GB" b="1" dirty="0"/>
              <a:t>Lines of </a:t>
            </a:r>
            <a:r>
              <a:rPr lang="en-GB" b="1" dirty="0" smtClean="0"/>
              <a:t>communication </a:t>
            </a:r>
          </a:p>
        </p:txBody>
      </p:sp>
    </p:spTree>
    <p:extLst>
      <p:ext uri="{BB962C8B-B14F-4D97-AF65-F5344CB8AC3E}">
        <p14:creationId xmlns:p14="http://schemas.microsoft.com/office/powerpoint/2010/main" val="146660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</a:t>
            </a:r>
            <a:r>
              <a:rPr lang="en-GB" dirty="0"/>
              <a:t>transition </a:t>
            </a:r>
            <a:r>
              <a:rPr lang="en-GB" dirty="0" smtClean="0"/>
              <a:t>underpins </a:t>
            </a:r>
            <a:r>
              <a:rPr lang="en-GB" dirty="0"/>
              <a:t>a successful academic transition to </a:t>
            </a:r>
            <a:r>
              <a:rPr lang="en-GB" dirty="0" smtClean="0"/>
              <a:t>university (</a:t>
            </a:r>
            <a:r>
              <a:rPr lang="en-GB" dirty="0" err="1" smtClean="0"/>
              <a:t>Pargetter</a:t>
            </a:r>
            <a:r>
              <a:rPr lang="en-GB" dirty="0" smtClean="0"/>
              <a:t> </a:t>
            </a:r>
            <a:r>
              <a:rPr lang="en-GB" dirty="0"/>
              <a:t>et al, 1999; </a:t>
            </a:r>
            <a:r>
              <a:rPr lang="en-GB" dirty="0" err="1"/>
              <a:t>Huon</a:t>
            </a:r>
            <a:r>
              <a:rPr lang="en-GB" dirty="0"/>
              <a:t> &amp; Sankey, 2002; Hattie et </a:t>
            </a:r>
            <a:r>
              <a:rPr lang="en-GB" dirty="0" smtClean="0"/>
              <a:t>al.1996)</a:t>
            </a:r>
          </a:p>
          <a:p>
            <a:r>
              <a:rPr lang="en-GB" dirty="0" smtClean="0"/>
              <a:t>Increased </a:t>
            </a:r>
            <a:r>
              <a:rPr lang="en-GB" dirty="0"/>
              <a:t>numbers of HE students from diverse back- grounds </a:t>
            </a:r>
            <a:r>
              <a:rPr lang="en-GB" dirty="0" smtClean="0"/>
              <a:t>draws </a:t>
            </a:r>
            <a:r>
              <a:rPr lang="en-GB" dirty="0"/>
              <a:t>attention to the need to improve student engagement and </a:t>
            </a:r>
            <a:r>
              <a:rPr lang="en-GB" dirty="0" smtClean="0"/>
              <a:t>retention (Trevor </a:t>
            </a:r>
            <a:r>
              <a:rPr lang="en-GB" dirty="0"/>
              <a:t>Gale &amp; Stephen Parker </a:t>
            </a:r>
            <a:r>
              <a:rPr lang="en-GB" dirty="0" smtClean="0"/>
              <a:t>2012)</a:t>
            </a:r>
          </a:p>
          <a:p>
            <a:r>
              <a:rPr lang="en-GB" dirty="0" smtClean="0"/>
              <a:t>Students </a:t>
            </a:r>
            <a:r>
              <a:rPr lang="en-GB" dirty="0"/>
              <a:t>who </a:t>
            </a:r>
            <a:r>
              <a:rPr lang="en-GB" dirty="0" smtClean="0"/>
              <a:t>drop </a:t>
            </a:r>
            <a:r>
              <a:rPr lang="en-GB" dirty="0"/>
              <a:t>out </a:t>
            </a:r>
            <a:r>
              <a:rPr lang="en-GB" dirty="0" smtClean="0"/>
              <a:t>are </a:t>
            </a:r>
            <a:r>
              <a:rPr lang="en-GB" dirty="0"/>
              <a:t>more likely to come from disadvantaged family backgrounds or be studying at lower tariff institutions </a:t>
            </a:r>
            <a:r>
              <a:rPr lang="en-GB" dirty="0" smtClean="0"/>
              <a:t>(BIS, 2014)</a:t>
            </a:r>
            <a:r>
              <a:rPr lang="en-GB" dirty="0"/>
              <a:t>	</a:t>
            </a:r>
          </a:p>
          <a:p>
            <a:r>
              <a:rPr lang="en-GB" dirty="0" smtClean="0"/>
              <a:t>The </a:t>
            </a:r>
            <a:r>
              <a:rPr lang="en-GB" dirty="0"/>
              <a:t>costs of </a:t>
            </a:r>
            <a:r>
              <a:rPr lang="en-GB" dirty="0" smtClean="0"/>
              <a:t>degree non-completion (</a:t>
            </a:r>
            <a:r>
              <a:rPr lang="en-GB" dirty="0" err="1" smtClean="0"/>
              <a:t>Yorke</a:t>
            </a:r>
            <a:r>
              <a:rPr lang="en-GB" dirty="0" smtClean="0"/>
              <a:t> 2000)</a:t>
            </a:r>
            <a:endParaRPr lang="en-GB" dirty="0"/>
          </a:p>
          <a:p>
            <a:r>
              <a:rPr lang="en-GB" dirty="0"/>
              <a:t>Dissatisfaction with level at entry to HE </a:t>
            </a:r>
            <a:r>
              <a:rPr lang="en-GB" dirty="0" smtClean="0"/>
              <a:t>unhelpful, rather  </a:t>
            </a:r>
            <a:r>
              <a:rPr lang="en-GB" dirty="0"/>
              <a:t>forming productive partnerships </a:t>
            </a:r>
            <a:r>
              <a:rPr lang="en-GB" dirty="0" smtClean="0"/>
              <a:t>(</a:t>
            </a:r>
            <a:r>
              <a:rPr lang="en-GB" dirty="0" err="1"/>
              <a:t>Katanis</a:t>
            </a:r>
            <a:r>
              <a:rPr lang="en-GB" dirty="0"/>
              <a:t> 2000)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6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 fontAlgn="base"/>
            <a:r>
              <a:rPr lang="en-GB" dirty="0" smtClean="0"/>
              <a:t>Sixth </a:t>
            </a:r>
            <a:r>
              <a:rPr lang="en-GB" dirty="0"/>
              <a:t>formers were more confident </a:t>
            </a:r>
            <a:endParaRPr lang="en-GB" dirty="0" smtClean="0"/>
          </a:p>
          <a:p>
            <a:pPr fontAlgn="base"/>
            <a:r>
              <a:rPr lang="en-GB" dirty="0" smtClean="0"/>
              <a:t>Mismatch in essay-writing </a:t>
            </a:r>
            <a:r>
              <a:rPr lang="en-GB" dirty="0"/>
              <a:t>ability in English </a:t>
            </a:r>
            <a:r>
              <a:rPr lang="en-GB" dirty="0" smtClean="0"/>
              <a:t>between </a:t>
            </a:r>
            <a:r>
              <a:rPr lang="en-GB" dirty="0"/>
              <a:t>AL and degree </a:t>
            </a:r>
            <a:endParaRPr lang="en-GB" dirty="0" smtClean="0"/>
          </a:p>
          <a:p>
            <a:pPr fontAlgn="base"/>
            <a:r>
              <a:rPr lang="en-GB" dirty="0" smtClean="0"/>
              <a:t>Undergraduates </a:t>
            </a:r>
            <a:r>
              <a:rPr lang="en-GB" dirty="0"/>
              <a:t>were reading slightly more independently</a:t>
            </a:r>
            <a:r>
              <a:rPr lang="en-GB" b="1" dirty="0"/>
              <a:t> </a:t>
            </a:r>
            <a:r>
              <a:rPr lang="en-GB" dirty="0"/>
              <a:t>Undergraduates stated that increase in independent learning had been the biggest change</a:t>
            </a:r>
            <a:r>
              <a:rPr lang="en-GB" b="1" dirty="0"/>
              <a:t> </a:t>
            </a:r>
            <a:endParaRPr lang="en-GB" b="1" dirty="0" smtClean="0"/>
          </a:p>
          <a:p>
            <a:pPr fontAlgn="base"/>
            <a:r>
              <a:rPr lang="en-GB" dirty="0" smtClean="0"/>
              <a:t>A-level </a:t>
            </a:r>
            <a:r>
              <a:rPr lang="en-GB" dirty="0"/>
              <a:t>teachers said their students do not read enough in </a:t>
            </a:r>
            <a:r>
              <a:rPr lang="en-GB" dirty="0" smtClean="0"/>
              <a:t>English</a:t>
            </a:r>
          </a:p>
          <a:p>
            <a:pPr fontAlgn="base"/>
            <a:r>
              <a:rPr lang="en-GB" dirty="0" smtClean="0"/>
              <a:t>A-level </a:t>
            </a:r>
            <a:r>
              <a:rPr lang="en-GB" dirty="0"/>
              <a:t>teachers highlighted difficulties in AL focus on current affairs</a:t>
            </a:r>
          </a:p>
          <a:p>
            <a:pPr marL="0" indent="0">
              <a:buNone/>
            </a:pPr>
            <a:r>
              <a:rPr lang="en-GB" dirty="0"/>
              <a:t>Gallagher-Brett, A. (2009) </a:t>
            </a:r>
            <a:r>
              <a:rPr lang="en-GB" dirty="0">
                <a:hlinkClick r:id="rId2"/>
              </a:rPr>
              <a:t>From School to University: What do modern languages students expect?</a:t>
            </a:r>
            <a:r>
              <a:rPr lang="en-GB" dirty="0"/>
              <a:t> Paper presented at Transitions, University of Northampton Teaching and Learning Conference, May 2009.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68752" cy="1152128"/>
          </a:xfrm>
        </p:spPr>
        <p:txBody>
          <a:bodyPr/>
          <a:lstStyle/>
          <a:p>
            <a:r>
              <a:rPr lang="en-GB" dirty="0" smtClean="0"/>
              <a:t>Language Transition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3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/>
          <a:lstStyle/>
          <a:p>
            <a:pPr lvl="0" fontAlgn="base"/>
            <a:r>
              <a:rPr lang="en-GB" dirty="0" smtClean="0"/>
              <a:t>Students </a:t>
            </a:r>
            <a:r>
              <a:rPr lang="en-GB" dirty="0"/>
              <a:t>prefer smaller classes to formal lectures</a:t>
            </a:r>
          </a:p>
          <a:p>
            <a:pPr lvl="1" fontAlgn="base"/>
            <a:r>
              <a:rPr lang="en-GB" sz="2400" dirty="0"/>
              <a:t>Business, Psychology, Medicine (Goldfinch, 1996, Sander et al, 2000)</a:t>
            </a:r>
          </a:p>
          <a:p>
            <a:pPr lvl="0" fontAlgn="base"/>
            <a:r>
              <a:rPr lang="en-GB" dirty="0"/>
              <a:t>Students over-estimate contact time in HE</a:t>
            </a:r>
          </a:p>
          <a:p>
            <a:pPr lvl="1" fontAlgn="base"/>
            <a:r>
              <a:rPr lang="en-GB" sz="2400" dirty="0"/>
              <a:t>English (Smith and Hopkins, 2005)</a:t>
            </a:r>
          </a:p>
          <a:p>
            <a:pPr lvl="0" fontAlgn="base"/>
            <a:r>
              <a:rPr lang="en-GB" dirty="0"/>
              <a:t>Students unprepared for amount/range of reading in HE</a:t>
            </a:r>
          </a:p>
          <a:p>
            <a:pPr lvl="1" fontAlgn="base"/>
            <a:r>
              <a:rPr lang="en-GB" sz="2400" dirty="0"/>
              <a:t>English (Green, 2005)</a:t>
            </a:r>
          </a:p>
          <a:p>
            <a:pPr lvl="0" fontAlgn="base"/>
            <a:r>
              <a:rPr lang="en-GB" dirty="0"/>
              <a:t>Increase in independent learning in HE</a:t>
            </a:r>
          </a:p>
          <a:p>
            <a:pPr lvl="1" fontAlgn="base"/>
            <a:r>
              <a:rPr lang="en-GB" sz="2400" dirty="0"/>
              <a:t>English (Smith and Hopkins, 2005)</a:t>
            </a:r>
          </a:p>
          <a:p>
            <a:pPr lvl="0" fontAlgn="base"/>
            <a:r>
              <a:rPr lang="en-GB" dirty="0"/>
              <a:t>No good match between A-level and degree</a:t>
            </a:r>
          </a:p>
          <a:p>
            <a:pPr lvl="1" fontAlgn="base"/>
            <a:r>
              <a:rPr lang="en-GB" sz="2400" dirty="0"/>
              <a:t>English, History (Booth, 1997, 2001, Knights, </a:t>
            </a:r>
            <a:r>
              <a:rPr lang="en-GB" sz="2400" dirty="0" smtClean="0"/>
              <a:t>2004)</a:t>
            </a:r>
          </a:p>
          <a:p>
            <a:pPr marL="0" indent="0" fontAlgn="base">
              <a:buNone/>
            </a:pPr>
            <a:r>
              <a:rPr lang="en-GB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Generic issues</a:t>
            </a:r>
            <a:br>
              <a:rPr lang="en-GB" dirty="0"/>
            </a:br>
            <a:r>
              <a:rPr lang="en-GB" sz="2800" dirty="0">
                <a:solidFill>
                  <a:schemeClr val="tx1"/>
                </a:solidFill>
              </a:rPr>
              <a:t>Gallagher-Brett, A. (2009) </a:t>
            </a:r>
          </a:p>
        </p:txBody>
      </p:sp>
    </p:spTree>
    <p:extLst>
      <p:ext uri="{BB962C8B-B14F-4D97-AF65-F5344CB8AC3E}">
        <p14:creationId xmlns:p14="http://schemas.microsoft.com/office/powerpoint/2010/main" val="388723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/>
              <a:t>Mismatch between A-level and degree – writing about content in English (implications for students with no Humanities A Levels?)</a:t>
            </a:r>
          </a:p>
          <a:p>
            <a:pPr lvl="0" fontAlgn="base"/>
            <a:r>
              <a:rPr lang="en-GB" dirty="0"/>
              <a:t>A Level syllabus in languages - very functional</a:t>
            </a:r>
          </a:p>
          <a:p>
            <a:pPr lvl="0" fontAlgn="base"/>
            <a:r>
              <a:rPr lang="en-GB" dirty="0"/>
              <a:t>Transition from GCSE to AS more difficult than in other subjects? (Watts and Pickering, 2004, </a:t>
            </a:r>
            <a:r>
              <a:rPr lang="en-GB" dirty="0" err="1"/>
              <a:t>Pachler</a:t>
            </a:r>
            <a:r>
              <a:rPr lang="en-GB" dirty="0"/>
              <a:t>, 2005, </a:t>
            </a:r>
            <a:r>
              <a:rPr lang="en-GB" dirty="0" err="1"/>
              <a:t>Klapper</a:t>
            </a:r>
            <a:r>
              <a:rPr lang="en-GB" dirty="0"/>
              <a:t>, 2006)</a:t>
            </a:r>
          </a:p>
          <a:p>
            <a:pPr lvl="0" fontAlgn="base"/>
            <a:r>
              <a:rPr lang="en-GB" dirty="0"/>
              <a:t>Lack of confidence in vocabulary and grammar knowledge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specific</a:t>
            </a:r>
            <a:br>
              <a:rPr lang="en-GB" dirty="0" smtClean="0"/>
            </a:br>
            <a:r>
              <a:rPr lang="en-GB" dirty="0">
                <a:solidFill>
                  <a:schemeClr val="tx1"/>
                </a:solidFill>
              </a:rPr>
              <a:t>Gallagher-Brett, A. (2009)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6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r>
              <a:rPr lang="en-GB" sz="2200" dirty="0" smtClean="0"/>
              <a:t>Listen </a:t>
            </a:r>
            <a:r>
              <a:rPr lang="en-GB" sz="2200" dirty="0"/>
              <a:t>more </a:t>
            </a:r>
            <a:r>
              <a:rPr lang="en-GB" sz="2200" dirty="0" smtClean="0"/>
              <a:t>(including to </a:t>
            </a:r>
            <a:r>
              <a:rPr lang="en-GB" sz="2200" dirty="0"/>
              <a:t>each other</a:t>
            </a:r>
            <a:r>
              <a:rPr lang="en-GB" sz="2200" dirty="0" smtClean="0"/>
              <a:t>)</a:t>
            </a:r>
          </a:p>
          <a:p>
            <a:r>
              <a:rPr lang="en-GB" sz="2200" dirty="0" smtClean="0"/>
              <a:t>Use authentic </a:t>
            </a:r>
            <a:r>
              <a:rPr lang="en-GB" sz="2200" dirty="0"/>
              <a:t>texts for </a:t>
            </a:r>
            <a:r>
              <a:rPr lang="en-GB" sz="2200" dirty="0" smtClean="0"/>
              <a:t>listening</a:t>
            </a:r>
          </a:p>
          <a:p>
            <a:r>
              <a:rPr lang="en-GB" sz="2200" dirty="0" smtClean="0"/>
              <a:t>Speak </a:t>
            </a:r>
            <a:r>
              <a:rPr lang="en-GB" sz="2200" dirty="0"/>
              <a:t>up and speak to each other in </a:t>
            </a:r>
            <a:r>
              <a:rPr lang="en-GB" sz="2200" dirty="0" smtClean="0"/>
              <a:t>class e.g. do </a:t>
            </a:r>
            <a:r>
              <a:rPr lang="en-GB" sz="2200" dirty="0"/>
              <a:t>presentations in </a:t>
            </a:r>
            <a:r>
              <a:rPr lang="en-GB" sz="2200" dirty="0" smtClean="0"/>
              <a:t>class</a:t>
            </a:r>
          </a:p>
          <a:p>
            <a:r>
              <a:rPr lang="en-GB" sz="2200" dirty="0" smtClean="0"/>
              <a:t>Study culture </a:t>
            </a:r>
            <a:r>
              <a:rPr lang="en-GB" sz="2200" dirty="0"/>
              <a:t>and </a:t>
            </a:r>
            <a:r>
              <a:rPr lang="en-GB" sz="2200" dirty="0" smtClean="0"/>
              <a:t>language separately</a:t>
            </a:r>
          </a:p>
          <a:p>
            <a:r>
              <a:rPr lang="en-GB" sz="2200" dirty="0" smtClean="0"/>
              <a:t>Gain a broader </a:t>
            </a:r>
            <a:r>
              <a:rPr lang="en-GB" sz="2200" dirty="0"/>
              <a:t>understanding </a:t>
            </a:r>
            <a:r>
              <a:rPr lang="en-GB" sz="2200" dirty="0" smtClean="0"/>
              <a:t>of grammar </a:t>
            </a:r>
          </a:p>
          <a:p>
            <a:r>
              <a:rPr lang="en-GB" sz="2200" dirty="0" smtClean="0"/>
              <a:t>Do more </a:t>
            </a:r>
            <a:r>
              <a:rPr lang="en-GB" sz="2200" dirty="0"/>
              <a:t>translation </a:t>
            </a:r>
            <a:endParaRPr lang="en-GB" sz="2200" dirty="0" smtClean="0"/>
          </a:p>
          <a:p>
            <a:r>
              <a:rPr lang="en-GB" sz="2200" dirty="0" smtClean="0"/>
              <a:t>Are less reliant </a:t>
            </a:r>
            <a:r>
              <a:rPr lang="en-GB" sz="2200" dirty="0"/>
              <a:t>on text </a:t>
            </a:r>
            <a:r>
              <a:rPr lang="en-GB" sz="2200" dirty="0" smtClean="0"/>
              <a:t>books</a:t>
            </a:r>
          </a:p>
          <a:p>
            <a:r>
              <a:rPr lang="en-GB" sz="2200" dirty="0" smtClean="0"/>
              <a:t>Do less </a:t>
            </a:r>
            <a:r>
              <a:rPr lang="en-GB" sz="2200" dirty="0"/>
              <a:t>writing </a:t>
            </a:r>
            <a:r>
              <a:rPr lang="en-GB" sz="2200" dirty="0" smtClean="0"/>
              <a:t>in TL (more </a:t>
            </a:r>
            <a:r>
              <a:rPr lang="en-GB" sz="2200" dirty="0"/>
              <a:t>concentrated around </a:t>
            </a:r>
            <a:r>
              <a:rPr lang="en-GB" sz="2200" dirty="0" smtClean="0"/>
              <a:t>coursework).</a:t>
            </a:r>
          </a:p>
          <a:p>
            <a:r>
              <a:rPr lang="en-GB" sz="2200" dirty="0" smtClean="0"/>
              <a:t>Do reading </a:t>
            </a:r>
            <a:r>
              <a:rPr lang="en-GB" sz="2200" dirty="0"/>
              <a:t>before class; ‘you need to study at home to keep up</a:t>
            </a:r>
            <a:r>
              <a:rPr lang="en-GB" sz="2200" dirty="0" smtClean="0"/>
              <a:t>’</a:t>
            </a:r>
          </a:p>
          <a:p>
            <a:r>
              <a:rPr lang="en-GB" sz="2200" dirty="0" smtClean="0"/>
              <a:t>Experience less </a:t>
            </a:r>
            <a:r>
              <a:rPr lang="en-GB" sz="2200" dirty="0"/>
              <a:t>variation of abilities </a:t>
            </a:r>
            <a:r>
              <a:rPr lang="en-GB" sz="2200" dirty="0" smtClean="0"/>
              <a:t>(</a:t>
            </a:r>
            <a:r>
              <a:rPr lang="en-GB" sz="2200" dirty="0"/>
              <a:t>so no longer top of class</a:t>
            </a:r>
            <a:r>
              <a:rPr lang="en-GB" sz="2200" dirty="0" smtClean="0"/>
              <a:t>)</a:t>
            </a:r>
          </a:p>
          <a:p>
            <a:r>
              <a:rPr lang="en-GB" sz="2200" dirty="0" smtClean="0"/>
              <a:t>Become more confident in English</a:t>
            </a:r>
          </a:p>
          <a:p>
            <a:r>
              <a:rPr lang="en-GB" sz="2200" dirty="0" smtClean="0"/>
              <a:t>Have to figure </a:t>
            </a:r>
            <a:r>
              <a:rPr lang="en-GB" sz="2200" dirty="0"/>
              <a:t>out </a:t>
            </a:r>
            <a:r>
              <a:rPr lang="en-GB" sz="2200" dirty="0" smtClean="0"/>
              <a:t>ourselves </a:t>
            </a:r>
            <a:r>
              <a:rPr lang="en-GB" sz="2200" dirty="0"/>
              <a:t>how to work on </a:t>
            </a:r>
            <a:r>
              <a:rPr lang="en-GB" sz="2200" dirty="0" smtClean="0"/>
              <a:t>weakness</a:t>
            </a:r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6696744" cy="792088"/>
          </a:xfrm>
        </p:spPr>
        <p:txBody>
          <a:bodyPr/>
          <a:lstStyle/>
          <a:p>
            <a:r>
              <a:rPr lang="en-GB" dirty="0" smtClean="0"/>
              <a:t>Lancaster student comments: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3200" dirty="0" smtClean="0"/>
              <a:t>At university we….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3020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 lvl="0"/>
            <a:r>
              <a:rPr lang="en-GB" b="1" dirty="0"/>
              <a:t>Course </a:t>
            </a:r>
            <a:r>
              <a:rPr lang="en-GB" b="1" dirty="0" smtClean="0"/>
              <a:t>choice very varied/ The interdisciplinary nature </a:t>
            </a:r>
            <a:r>
              <a:rPr lang="en-GB" b="1" dirty="0"/>
              <a:t>of the </a:t>
            </a:r>
            <a:r>
              <a:rPr lang="en-GB" b="1" dirty="0" smtClean="0"/>
              <a:t>discipline</a:t>
            </a:r>
          </a:p>
          <a:p>
            <a:pPr lvl="1"/>
            <a:r>
              <a:rPr lang="en-GB" dirty="0" smtClean="0"/>
              <a:t>wrong </a:t>
            </a:r>
            <a:r>
              <a:rPr lang="en-GB" dirty="0"/>
              <a:t>choice of programme was the dominant reason for non-completion, </a:t>
            </a:r>
            <a:r>
              <a:rPr lang="en-GB" dirty="0" smtClean="0"/>
              <a:t>mentioned </a:t>
            </a:r>
            <a:r>
              <a:rPr lang="en-GB" dirty="0"/>
              <a:t>by 45% of </a:t>
            </a:r>
            <a:r>
              <a:rPr lang="en-GB" dirty="0" smtClean="0"/>
              <a:t>respondents, (Yorke,2000)</a:t>
            </a:r>
          </a:p>
          <a:p>
            <a:pPr lvl="0"/>
            <a:endParaRPr lang="en-GB" sz="800" dirty="0" smtClean="0"/>
          </a:p>
          <a:p>
            <a:r>
              <a:rPr lang="en-GB" b="1" dirty="0" smtClean="0"/>
              <a:t>Measures </a:t>
            </a:r>
            <a:r>
              <a:rPr lang="en-GB" b="1" dirty="0"/>
              <a:t>of </a:t>
            </a:r>
            <a:r>
              <a:rPr lang="en-GB" b="1" dirty="0" smtClean="0"/>
              <a:t>effectiveness</a:t>
            </a:r>
            <a:endParaRPr lang="en-GB" b="1" dirty="0"/>
          </a:p>
          <a:p>
            <a:pPr marL="0" lvl="0" indent="0">
              <a:buNone/>
            </a:pPr>
            <a:r>
              <a:rPr lang="en-GB" dirty="0" smtClean="0"/>
              <a:t>	- Secondary Performance indicator culture</a:t>
            </a:r>
          </a:p>
          <a:p>
            <a:pPr marL="0" lvl="0" indent="0">
              <a:buNone/>
            </a:pPr>
            <a:r>
              <a:rPr lang="en-GB" dirty="0"/>
              <a:t>	</a:t>
            </a:r>
            <a:r>
              <a:rPr lang="en-GB" dirty="0" smtClean="0"/>
              <a:t>- HE ‘Standards’ culture </a:t>
            </a:r>
          </a:p>
          <a:p>
            <a:pPr marL="0" lvl="0" indent="0">
              <a:buNone/>
            </a:pPr>
            <a:r>
              <a:rPr lang="en-GB" dirty="0" smtClean="0"/>
              <a:t>Crabtree et al, </a:t>
            </a:r>
            <a:r>
              <a:rPr lang="en-GB" u="sng" dirty="0" smtClean="0">
                <a:solidFill>
                  <a:srgbClr val="C00000"/>
                </a:solidFill>
              </a:rPr>
              <a:t>Understanding </a:t>
            </a:r>
            <a:r>
              <a:rPr lang="en-GB" u="sng" dirty="0">
                <a:solidFill>
                  <a:srgbClr val="C00000"/>
                </a:solidFill>
              </a:rPr>
              <a:t>the Problems of Transition into Higher Education </a:t>
            </a:r>
            <a:r>
              <a:rPr lang="en-GB" dirty="0"/>
              <a:t>(2007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endParaRPr lang="en-GB" sz="800" dirty="0" smtClean="0"/>
          </a:p>
          <a:p>
            <a:pPr lvl="0"/>
            <a:r>
              <a:rPr lang="en-GB" b="1" dirty="0" smtClean="0"/>
              <a:t>Knowledge/understanding </a:t>
            </a:r>
          </a:p>
          <a:p>
            <a:pPr lvl="1"/>
            <a:r>
              <a:rPr lang="en-GB" dirty="0" smtClean="0"/>
              <a:t>THE referred to </a:t>
            </a:r>
            <a:r>
              <a:rPr lang="en-GB" i="1" dirty="0" smtClean="0"/>
              <a:t>Journal </a:t>
            </a:r>
            <a:r>
              <a:rPr lang="en-GB" i="1" dirty="0"/>
              <a:t>of Biological </a:t>
            </a:r>
            <a:r>
              <a:rPr lang="en-GB" i="1" dirty="0" smtClean="0"/>
              <a:t>Education </a:t>
            </a:r>
            <a:r>
              <a:rPr lang="en-GB" dirty="0" smtClean="0"/>
              <a:t>study :students </a:t>
            </a:r>
            <a:r>
              <a:rPr lang="en-GB" dirty="0"/>
              <a:t>had </a:t>
            </a:r>
            <a:r>
              <a:rPr lang="en-GB" dirty="0" smtClean="0"/>
              <a:t>forgotten </a:t>
            </a:r>
            <a:r>
              <a:rPr lang="en-GB" dirty="0"/>
              <a:t>around 60 per cent of everything they learned for their A </a:t>
            </a:r>
            <a:r>
              <a:rPr lang="en-GB" dirty="0" smtClean="0"/>
              <a:t>levels in first week of university.</a:t>
            </a: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Some issues in language transition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6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353347"/>
          </a:xfrm>
        </p:spPr>
        <p:txBody>
          <a:bodyPr/>
          <a:lstStyle/>
          <a:p>
            <a:r>
              <a:rPr lang="en-GB" b="1" dirty="0" smtClean="0"/>
              <a:t>Attention </a:t>
            </a:r>
            <a:r>
              <a:rPr lang="en-GB" b="1" dirty="0"/>
              <a:t>to first year e.g. </a:t>
            </a:r>
            <a:r>
              <a:rPr lang="en-GB" b="1" dirty="0" smtClean="0"/>
              <a:t>formative </a:t>
            </a:r>
            <a:r>
              <a:rPr lang="en-GB" b="1" dirty="0"/>
              <a:t>coursework </a:t>
            </a:r>
            <a:endParaRPr lang="en-GB" b="1" dirty="0" smtClean="0"/>
          </a:p>
          <a:p>
            <a:pPr lvl="1"/>
            <a:r>
              <a:rPr lang="en-GB" dirty="0" smtClean="0"/>
              <a:t>discrepancy </a:t>
            </a:r>
            <a:r>
              <a:rPr lang="en-GB" dirty="0"/>
              <a:t>between tutors’ expectations of independence and first-year students’ desire for more </a:t>
            </a:r>
            <a:r>
              <a:rPr lang="en-GB" dirty="0" smtClean="0"/>
              <a:t>support </a:t>
            </a:r>
            <a:endParaRPr lang="en-GB" dirty="0"/>
          </a:p>
          <a:p>
            <a:r>
              <a:rPr lang="en-GB" b="1" dirty="0"/>
              <a:t>I</a:t>
            </a:r>
            <a:r>
              <a:rPr lang="en-GB" b="1" dirty="0" smtClean="0"/>
              <a:t>nduction </a:t>
            </a:r>
            <a:r>
              <a:rPr lang="en-GB" b="1" dirty="0"/>
              <a:t>to </a:t>
            </a:r>
            <a:r>
              <a:rPr lang="en-GB" b="1" dirty="0" smtClean="0"/>
              <a:t>academic and administrative transitions </a:t>
            </a:r>
            <a:r>
              <a:rPr lang="en-GB" dirty="0" smtClean="0"/>
              <a:t>(Class time or </a:t>
            </a:r>
            <a:r>
              <a:rPr lang="en-GB" dirty="0"/>
              <a:t>non-credit bearing </a:t>
            </a:r>
            <a:r>
              <a:rPr lang="en-GB" dirty="0" smtClean="0"/>
              <a:t>modules?)</a:t>
            </a:r>
            <a:endParaRPr lang="en-GB" b="1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year – mentoring, study info and </a:t>
            </a:r>
            <a:r>
              <a:rPr lang="en-GB" dirty="0" smtClean="0"/>
              <a:t>skills, including clarifying independent study </a:t>
            </a:r>
          </a:p>
          <a:p>
            <a:pPr lvl="1"/>
            <a:r>
              <a:rPr lang="en-GB" dirty="0" smtClean="0"/>
              <a:t>second year – specific coursework, YA transition</a:t>
            </a:r>
          </a:p>
          <a:p>
            <a:r>
              <a:rPr lang="en-GB" b="1" dirty="0" smtClean="0"/>
              <a:t>Peer support /Collaborative assessments</a:t>
            </a:r>
          </a:p>
          <a:p>
            <a:pPr lvl="1"/>
            <a:r>
              <a:rPr lang="en-GB" dirty="0" smtClean="0"/>
              <a:t>Tasks aimed at ‘embedding </a:t>
            </a:r>
            <a:r>
              <a:rPr lang="en-GB" dirty="0"/>
              <a:t>transition pedagogy’  and encouraging students to ‘ make personal meaning of their learning context’ Nelson, Karen and </a:t>
            </a:r>
            <a:r>
              <a:rPr lang="en-GB" dirty="0" err="1"/>
              <a:t>Kift</a:t>
            </a:r>
            <a:r>
              <a:rPr lang="en-GB" dirty="0"/>
              <a:t>, Sally (2005) </a:t>
            </a:r>
            <a:r>
              <a:rPr lang="en-GB" u="sng" dirty="0">
                <a:solidFill>
                  <a:srgbClr val="C00000"/>
                </a:solidFill>
              </a:rPr>
              <a:t>Beyond curriculum reform: embedding the transition </a:t>
            </a:r>
            <a:r>
              <a:rPr lang="en-GB" u="sng" dirty="0" smtClean="0">
                <a:solidFill>
                  <a:srgbClr val="C00000"/>
                </a:solidFill>
              </a:rPr>
              <a:t>experience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Effective transition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23528" y="1052737"/>
            <a:ext cx="8352928" cy="79208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Acknowledging </a:t>
            </a:r>
            <a:r>
              <a:rPr lang="en-GB" b="1" dirty="0"/>
              <a:t>students’ needs and developing transition </a:t>
            </a:r>
            <a:r>
              <a:rPr lang="en-GB" b="1" dirty="0" smtClean="0"/>
              <a:t>strategies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50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r>
              <a:rPr lang="en-GB" sz="2200" b="1" dirty="0"/>
              <a:t>S</a:t>
            </a:r>
            <a:r>
              <a:rPr lang="en-GB" sz="2200" b="1" dirty="0" smtClean="0"/>
              <a:t>upporting career guidance in schools</a:t>
            </a:r>
          </a:p>
          <a:p>
            <a:pPr marL="0" indent="0">
              <a:buNone/>
            </a:pPr>
            <a:r>
              <a:rPr lang="en-GB" sz="2200" dirty="0" smtClean="0"/>
              <a:t>Career </a:t>
            </a:r>
            <a:r>
              <a:rPr lang="en-GB" sz="2200" dirty="0"/>
              <a:t>attitudes and sources of guidance used </a:t>
            </a:r>
            <a:r>
              <a:rPr lang="en-GB" sz="2200" dirty="0" smtClean="0"/>
              <a:t>prior </a:t>
            </a:r>
            <a:r>
              <a:rPr lang="en-GB" sz="2200" dirty="0"/>
              <a:t>to starting HE </a:t>
            </a:r>
            <a:r>
              <a:rPr lang="en-GB" sz="2200" dirty="0" smtClean="0"/>
              <a:t>suggests </a:t>
            </a:r>
            <a:r>
              <a:rPr lang="en-GB" sz="2200" dirty="0"/>
              <a:t>that a lack of advice </a:t>
            </a:r>
            <a:r>
              <a:rPr lang="en-GB" sz="2200" dirty="0" smtClean="0"/>
              <a:t>and </a:t>
            </a:r>
            <a:r>
              <a:rPr lang="en-GB" sz="2200" dirty="0"/>
              <a:t>uncertainty about career choices </a:t>
            </a:r>
            <a:r>
              <a:rPr lang="en-GB" sz="2200" dirty="0" smtClean="0"/>
              <a:t>are factors </a:t>
            </a:r>
            <a:r>
              <a:rPr lang="en-GB" sz="2200" dirty="0"/>
              <a:t>involved in </a:t>
            </a:r>
            <a:r>
              <a:rPr lang="en-GB" sz="2200" dirty="0" smtClean="0"/>
              <a:t>drop out (BIS 2014).</a:t>
            </a:r>
          </a:p>
          <a:p>
            <a:r>
              <a:rPr lang="en-GB" sz="2200" b="1" dirty="0" smtClean="0"/>
              <a:t>Transition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 smtClean="0"/>
              <a:t>Outreach </a:t>
            </a:r>
            <a:r>
              <a:rPr lang="en-GB" sz="2200" dirty="0"/>
              <a:t>activities </a:t>
            </a:r>
            <a:r>
              <a:rPr lang="en-GB" sz="2200" dirty="0" smtClean="0"/>
              <a:t>help </a:t>
            </a:r>
            <a:r>
              <a:rPr lang="en-GB" sz="2200" dirty="0"/>
              <a:t>pupils improve their GCSE and A level grades and summer schools </a:t>
            </a:r>
            <a:r>
              <a:rPr lang="en-GB" sz="2200" dirty="0" smtClean="0"/>
              <a:t>offer </a:t>
            </a:r>
            <a:r>
              <a:rPr lang="en-GB" sz="2200" dirty="0"/>
              <a:t>a taste of university life to pupils who may not have a family background in HE </a:t>
            </a:r>
            <a:r>
              <a:rPr lang="en-GB" sz="2200" dirty="0" smtClean="0"/>
              <a:t>(</a:t>
            </a:r>
            <a:r>
              <a:rPr lang="en-GB" sz="2200" dirty="0"/>
              <a:t>OFFA 2010</a:t>
            </a:r>
            <a:r>
              <a:rPr lang="en-GB" sz="2200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 smtClean="0"/>
              <a:t>Helpful </a:t>
            </a:r>
            <a:r>
              <a:rPr lang="en-GB" sz="2200" dirty="0"/>
              <a:t>for outreach </a:t>
            </a:r>
            <a:r>
              <a:rPr lang="en-GB" sz="2200" dirty="0" smtClean="0"/>
              <a:t>activities to </a:t>
            </a:r>
            <a:r>
              <a:rPr lang="en-GB" sz="2200" dirty="0"/>
              <a:t>further more intensive sources of advice and guidance for students with greater </a:t>
            </a:r>
            <a:r>
              <a:rPr lang="en-GB" sz="2200" dirty="0" smtClean="0"/>
              <a:t>needs</a:t>
            </a:r>
            <a:r>
              <a:rPr lang="en-GB" sz="2200" dirty="0"/>
              <a:t> (BIS 2014</a:t>
            </a:r>
            <a:r>
              <a:rPr lang="en-GB" sz="2200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 smtClean="0"/>
          </a:p>
          <a:p>
            <a:pPr marL="0" lvl="0" indent="0">
              <a:buNone/>
            </a:pPr>
            <a:r>
              <a:rPr lang="en-GB" sz="2200" dirty="0" smtClean="0"/>
              <a:t>E.g. Exploring wide variety </a:t>
            </a:r>
            <a:r>
              <a:rPr lang="en-GB" sz="2200" dirty="0"/>
              <a:t>of </a:t>
            </a:r>
            <a:r>
              <a:rPr lang="en-GB" sz="2200" dirty="0" smtClean="0"/>
              <a:t>choice in language study at university (increasingly </a:t>
            </a:r>
            <a:r>
              <a:rPr lang="en-GB" sz="2200" dirty="0"/>
              <a:t>not taken as single honours </a:t>
            </a:r>
            <a:r>
              <a:rPr lang="en-GB" sz="2200" dirty="0" smtClean="0"/>
              <a:t>degrees), answering questions about UCAS, year abroad…</a:t>
            </a:r>
            <a:endParaRPr lang="en-GB" sz="2200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6768752" cy="648072"/>
          </a:xfrm>
        </p:spPr>
        <p:txBody>
          <a:bodyPr/>
          <a:lstStyle/>
          <a:p>
            <a:pPr lvl="0"/>
            <a:r>
              <a:rPr lang="en-GB" dirty="0" smtClean="0"/>
              <a:t>Effective transition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95536" y="980729"/>
            <a:ext cx="8280920" cy="360039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GB" b="1" dirty="0"/>
              <a:t>Lines of </a:t>
            </a:r>
            <a:r>
              <a:rPr lang="en-GB" b="1" dirty="0" smtClean="0"/>
              <a:t>collaboration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1459573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itio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Transition</Template>
  <TotalTime>192</TotalTime>
  <Words>750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Transition</vt:lpstr>
      <vt:lpstr>Slides</vt:lpstr>
      <vt:lpstr> Effective transition in language learning </vt:lpstr>
      <vt:lpstr>Transition</vt:lpstr>
      <vt:lpstr>Language Transition</vt:lpstr>
      <vt:lpstr>Generic issues Gallagher-Brett, A. (2009) </vt:lpstr>
      <vt:lpstr>Language specific Gallagher-Brett, A. (2009)</vt:lpstr>
      <vt:lpstr>Lancaster student comments:   At university we….</vt:lpstr>
      <vt:lpstr>Some issues in language transition</vt:lpstr>
      <vt:lpstr>Effective transition </vt:lpstr>
      <vt:lpstr>Effective transition   </vt:lpstr>
      <vt:lpstr>Effective transition   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transition A level to HE</dc:title>
  <dc:creator>Gomez, Olga</dc:creator>
  <cp:lastModifiedBy>Nash S.</cp:lastModifiedBy>
  <cp:revision>19</cp:revision>
  <dcterms:created xsi:type="dcterms:W3CDTF">2014-04-22T13:44:00Z</dcterms:created>
  <dcterms:modified xsi:type="dcterms:W3CDTF">2014-07-23T13:40:42Z</dcterms:modified>
</cp:coreProperties>
</file>